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9C2A-D323-4B94-AD87-724F9E9C39CE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53D5A-FA8D-402F-9440-4ED8C67A44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9C2A-D323-4B94-AD87-724F9E9C39CE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53D5A-FA8D-402F-9440-4ED8C67A44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9C2A-D323-4B94-AD87-724F9E9C39CE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53D5A-FA8D-402F-9440-4ED8C67A44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9C2A-D323-4B94-AD87-724F9E9C39CE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53D5A-FA8D-402F-9440-4ED8C67A44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9C2A-D323-4B94-AD87-724F9E9C39CE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53D5A-FA8D-402F-9440-4ED8C67A44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9C2A-D323-4B94-AD87-724F9E9C39CE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53D5A-FA8D-402F-9440-4ED8C67A44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9C2A-D323-4B94-AD87-724F9E9C39CE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53D5A-FA8D-402F-9440-4ED8C67A44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9C2A-D323-4B94-AD87-724F9E9C39CE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53D5A-FA8D-402F-9440-4ED8C67A44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9C2A-D323-4B94-AD87-724F9E9C39CE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53D5A-FA8D-402F-9440-4ED8C67A44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9C2A-D323-4B94-AD87-724F9E9C39CE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53D5A-FA8D-402F-9440-4ED8C67A44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9C2A-D323-4B94-AD87-724F9E9C39CE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53D5A-FA8D-402F-9440-4ED8C67A44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D9C2A-D323-4B94-AD87-724F9E9C39CE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53D5A-FA8D-402F-9440-4ED8C67A444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14489"/>
            <a:ext cx="7772400" cy="1885962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Урок в 10 классе на тему </a:t>
            </a:r>
            <a:r>
              <a:rPr lang="ru-RU" b="1" dirty="0" smtClean="0">
                <a:solidFill>
                  <a:srgbClr val="7030A0"/>
                </a:solidFill>
              </a:rPr>
              <a:t>«</a:t>
            </a:r>
            <a:r>
              <a:rPr lang="en-US" b="1" dirty="0" smtClean="0">
                <a:solidFill>
                  <a:srgbClr val="7030A0"/>
                </a:solidFill>
              </a:rPr>
              <a:t>K</a:t>
            </a:r>
            <a:r>
              <a:rPr lang="ru-RU" b="1" dirty="0" err="1">
                <a:solidFill>
                  <a:srgbClr val="7030A0"/>
                </a:solidFill>
              </a:rPr>
              <a:t>ак</a:t>
            </a:r>
            <a:r>
              <a:rPr lang="ru-RU" b="1" dirty="0">
                <a:solidFill>
                  <a:srgbClr val="7030A0"/>
                </a:solidFill>
              </a:rPr>
              <a:t> возникло изобразительное искусство?»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Учитель: Башкатова Наталья Яковлевна «МБОУ Красногвардейская гимназия»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21444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Знакомство учащихся с новой лексикой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411675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en-US" dirty="0"/>
              <a:t>die </a:t>
            </a:r>
            <a:r>
              <a:rPr lang="en-US" dirty="0" err="1"/>
              <a:t>bildende</a:t>
            </a:r>
            <a:r>
              <a:rPr lang="en-US" dirty="0"/>
              <a:t> </a:t>
            </a:r>
            <a:r>
              <a:rPr lang="en-US" dirty="0" err="1"/>
              <a:t>Kunst</a:t>
            </a:r>
            <a:r>
              <a:rPr lang="ru-RU" dirty="0"/>
              <a:t>, </a:t>
            </a:r>
            <a:r>
              <a:rPr lang="en-US" dirty="0"/>
              <a:t>die </a:t>
            </a:r>
            <a:r>
              <a:rPr lang="en-US" dirty="0" err="1"/>
              <a:t>Plastik</a:t>
            </a:r>
            <a:r>
              <a:rPr lang="ru-RU" dirty="0"/>
              <a:t> (</a:t>
            </a:r>
            <a:r>
              <a:rPr lang="en-US" dirty="0"/>
              <a:t>die </a:t>
            </a:r>
            <a:r>
              <a:rPr lang="en-US" dirty="0" err="1"/>
              <a:t>Bildhauerei</a:t>
            </a:r>
            <a:r>
              <a:rPr lang="ru-RU" dirty="0"/>
              <a:t>), </a:t>
            </a:r>
            <a:r>
              <a:rPr lang="en-US" dirty="0"/>
              <a:t>die </a:t>
            </a:r>
            <a:r>
              <a:rPr lang="en-US" dirty="0" err="1"/>
              <a:t>Malerei</a:t>
            </a:r>
            <a:r>
              <a:rPr lang="ru-RU" dirty="0"/>
              <a:t>, </a:t>
            </a:r>
            <a:r>
              <a:rPr lang="en-US" dirty="0"/>
              <a:t>z</a:t>
            </a:r>
            <a:r>
              <a:rPr lang="ru-RU" dirty="0" err="1"/>
              <a:t>ä</a:t>
            </a:r>
            <a:r>
              <a:rPr lang="en-US" dirty="0" err="1"/>
              <a:t>hmen</a:t>
            </a:r>
            <a:r>
              <a:rPr lang="ru-RU" dirty="0"/>
              <a:t>, </a:t>
            </a:r>
            <a:r>
              <a:rPr lang="en-US" dirty="0"/>
              <a:t>die </a:t>
            </a:r>
            <a:r>
              <a:rPr lang="en-US" dirty="0" err="1"/>
              <a:t>Entstehung</a:t>
            </a:r>
            <a:r>
              <a:rPr lang="ru-RU" dirty="0"/>
              <a:t>, </a:t>
            </a:r>
            <a:r>
              <a:rPr lang="en-US" dirty="0" err="1"/>
              <a:t>erwerben</a:t>
            </a:r>
            <a:r>
              <a:rPr lang="ru-RU" dirty="0"/>
              <a:t> (а, </a:t>
            </a:r>
            <a:r>
              <a:rPr lang="en-US" dirty="0"/>
              <a:t>o</a:t>
            </a:r>
            <a:r>
              <a:rPr lang="ru-RU" dirty="0"/>
              <a:t>), </a:t>
            </a:r>
            <a:r>
              <a:rPr lang="en-US" dirty="0" err="1"/>
              <a:t>nachahmen</a:t>
            </a:r>
            <a:r>
              <a:rPr lang="ru-RU" dirty="0"/>
              <a:t>, </a:t>
            </a:r>
            <a:r>
              <a:rPr lang="en-US" dirty="0" err="1"/>
              <a:t>erzeugen</a:t>
            </a:r>
            <a:r>
              <a:rPr lang="ru-RU" dirty="0"/>
              <a:t>, </a:t>
            </a:r>
            <a:r>
              <a:rPr lang="en-US" dirty="0"/>
              <a:t>die </a:t>
            </a:r>
            <a:r>
              <a:rPr lang="en-US" dirty="0" err="1"/>
              <a:t>Tasteninstrumente</a:t>
            </a:r>
            <a:r>
              <a:rPr lang="ru-RU" dirty="0"/>
              <a:t>, </a:t>
            </a:r>
            <a:r>
              <a:rPr lang="en-US" dirty="0"/>
              <a:t>die </a:t>
            </a:r>
            <a:r>
              <a:rPr lang="en-US" dirty="0" err="1"/>
              <a:t>Saiteninstrumente</a:t>
            </a:r>
            <a:r>
              <a:rPr lang="ru-RU" dirty="0"/>
              <a:t>, </a:t>
            </a:r>
            <a:r>
              <a:rPr lang="en-US" dirty="0"/>
              <a:t>die </a:t>
            </a:r>
            <a:r>
              <a:rPr lang="en-US" dirty="0" err="1"/>
              <a:t>Blasinstrumente</a:t>
            </a:r>
            <a:r>
              <a:rPr lang="ru-RU" dirty="0"/>
              <a:t>, </a:t>
            </a:r>
            <a:r>
              <a:rPr lang="en-US" dirty="0"/>
              <a:t>die </a:t>
            </a:r>
            <a:r>
              <a:rPr lang="en-US" dirty="0" err="1"/>
              <a:t>Schlaginstrumente</a:t>
            </a:r>
            <a:r>
              <a:rPr lang="ru-RU" dirty="0"/>
              <a:t>, </a:t>
            </a:r>
            <a:r>
              <a:rPr lang="en-US" dirty="0" err="1"/>
              <a:t>geistlich</a:t>
            </a:r>
            <a:r>
              <a:rPr lang="ru-RU" dirty="0"/>
              <a:t>, </a:t>
            </a:r>
            <a:r>
              <a:rPr lang="en-US" dirty="0" err="1"/>
              <a:t>weltlich</a:t>
            </a:r>
            <a:r>
              <a:rPr lang="ru-RU" dirty="0"/>
              <a:t>, </a:t>
            </a:r>
            <a:r>
              <a:rPr lang="en-US" dirty="0"/>
              <a:t>die </a:t>
            </a:r>
            <a:r>
              <a:rPr lang="en-US" dirty="0" err="1"/>
              <a:t>Musikrichtung</a:t>
            </a:r>
            <a:r>
              <a:rPr lang="ru-RU" dirty="0"/>
              <a:t> (-</a:t>
            </a:r>
            <a:r>
              <a:rPr lang="en-US" dirty="0"/>
              <a:t>en</a:t>
            </a:r>
            <a:r>
              <a:rPr lang="ru-RU" dirty="0"/>
              <a:t>), </a:t>
            </a:r>
            <a:r>
              <a:rPr lang="en-US" dirty="0" err="1"/>
              <a:t>begeistern</a:t>
            </a:r>
            <a:r>
              <a:rPr lang="ru-RU" dirty="0"/>
              <a:t>, </a:t>
            </a:r>
            <a:r>
              <a:rPr lang="en-US" dirty="0" err="1"/>
              <a:t>atonale</a:t>
            </a:r>
            <a:r>
              <a:rPr lang="en-US" dirty="0"/>
              <a:t> </a:t>
            </a:r>
            <a:r>
              <a:rPr lang="en-US" dirty="0" err="1"/>
              <a:t>Musik</a:t>
            </a:r>
            <a:r>
              <a:rPr lang="ru-RU" dirty="0"/>
              <a:t>, </a:t>
            </a:r>
            <a:r>
              <a:rPr lang="en-US" dirty="0" err="1"/>
              <a:t>der</a:t>
            </a:r>
            <a:r>
              <a:rPr lang="en-US" dirty="0"/>
              <a:t> </a:t>
            </a:r>
            <a:r>
              <a:rPr lang="en-US" dirty="0" err="1"/>
              <a:t>Gesang</a:t>
            </a:r>
            <a:r>
              <a:rPr lang="ru-RU" dirty="0"/>
              <a:t>, </a:t>
            </a:r>
            <a:r>
              <a:rPr lang="en-US" dirty="0" err="1"/>
              <a:t>der</a:t>
            </a:r>
            <a:r>
              <a:rPr lang="en-US" dirty="0"/>
              <a:t> </a:t>
            </a:r>
            <a:r>
              <a:rPr lang="en-US" dirty="0" err="1"/>
              <a:t>Komponist</a:t>
            </a:r>
            <a:r>
              <a:rPr lang="ru-RU" dirty="0"/>
              <a:t> (-</a:t>
            </a:r>
            <a:r>
              <a:rPr lang="en-US" dirty="0"/>
              <a:t>en</a:t>
            </a:r>
            <a:r>
              <a:rPr lang="ru-RU" dirty="0"/>
              <a:t>), </a:t>
            </a:r>
            <a:r>
              <a:rPr lang="en-US" dirty="0" err="1"/>
              <a:t>der</a:t>
            </a:r>
            <a:r>
              <a:rPr lang="en-US" dirty="0"/>
              <a:t> H</a:t>
            </a:r>
            <a:r>
              <a:rPr lang="ru-RU" dirty="0" err="1"/>
              <a:t>ö</a:t>
            </a:r>
            <a:r>
              <a:rPr lang="en-US" dirty="0" err="1"/>
              <a:t>hpunkt</a:t>
            </a:r>
            <a:r>
              <a:rPr lang="ru-RU" dirty="0"/>
              <a:t> (-</a:t>
            </a:r>
            <a:r>
              <a:rPr lang="en-US" dirty="0"/>
              <a:t>e</a:t>
            </a:r>
            <a:r>
              <a:rPr lang="ru-RU" dirty="0"/>
              <a:t>), </a:t>
            </a:r>
            <a:r>
              <a:rPr lang="en-US" dirty="0" err="1"/>
              <a:t>der</a:t>
            </a:r>
            <a:r>
              <a:rPr lang="en-US" dirty="0"/>
              <a:t> </a:t>
            </a:r>
            <a:r>
              <a:rPr lang="en-US" dirty="0" err="1"/>
              <a:t>Vertreter</a:t>
            </a:r>
            <a:r>
              <a:rPr lang="en-US" dirty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229600" cy="1214446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7030A0"/>
                </a:solidFill>
              </a:rPr>
              <a:t>Lest die W</a:t>
            </a:r>
            <a:r>
              <a:rPr lang="ru-RU" sz="4000" b="1" dirty="0" err="1" smtClean="0">
                <a:solidFill>
                  <a:srgbClr val="7030A0"/>
                </a:solidFill>
              </a:rPr>
              <a:t>ö</a:t>
            </a:r>
            <a:r>
              <a:rPr lang="en-US" sz="4000" b="1" dirty="0" err="1" smtClean="0">
                <a:solidFill>
                  <a:srgbClr val="7030A0"/>
                </a:solidFill>
              </a:rPr>
              <a:t>rter</a:t>
            </a:r>
            <a:r>
              <a:rPr lang="en-US" sz="4000" b="1" dirty="0" smtClean="0">
                <a:solidFill>
                  <a:srgbClr val="7030A0"/>
                </a:solidFill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</a:rPr>
              <a:t>richtig</a:t>
            </a:r>
            <a:r>
              <a:rPr lang="ru-RU" sz="4000" b="1" dirty="0" smtClean="0">
                <a:solidFill>
                  <a:srgbClr val="7030A0"/>
                </a:solidFill>
              </a:rPr>
              <a:t>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/>
              <a:t> </a:t>
            </a:r>
            <a:endParaRPr lang="ru-RU" dirty="0"/>
          </a:p>
          <a:p>
            <a:r>
              <a:rPr lang="en-US" sz="3800" b="1" dirty="0"/>
              <a:t>1.die </a:t>
            </a:r>
            <a:r>
              <a:rPr lang="en-US" sz="3800" b="1" dirty="0" err="1"/>
              <a:t>bil_ende</a:t>
            </a:r>
            <a:r>
              <a:rPr lang="en-US" sz="3800" b="1" dirty="0"/>
              <a:t> Ku_ _t </a:t>
            </a:r>
            <a:endParaRPr lang="ru-RU" sz="3800" b="1" dirty="0"/>
          </a:p>
          <a:p>
            <a:r>
              <a:rPr lang="en-US" sz="3800" b="1" dirty="0"/>
              <a:t>die </a:t>
            </a:r>
            <a:r>
              <a:rPr lang="en-US" sz="3800" b="1" dirty="0" err="1"/>
              <a:t>P_a_tik</a:t>
            </a:r>
            <a:r>
              <a:rPr lang="en-US" sz="3800" b="1" dirty="0"/>
              <a:t> (die </a:t>
            </a:r>
            <a:r>
              <a:rPr lang="en-US" sz="3800" b="1" dirty="0" err="1"/>
              <a:t>Bildhauerei</a:t>
            </a:r>
            <a:r>
              <a:rPr lang="en-US" sz="3800" b="1" dirty="0" smtClean="0"/>
              <a:t>) </a:t>
            </a:r>
            <a:endParaRPr lang="ru-RU" sz="3800" b="1" dirty="0"/>
          </a:p>
          <a:p>
            <a:r>
              <a:rPr lang="en-US" sz="3800" b="1" dirty="0"/>
              <a:t>die Ma_ _</a:t>
            </a:r>
            <a:r>
              <a:rPr lang="en-US" sz="3800" b="1" dirty="0" err="1" smtClean="0"/>
              <a:t>rei</a:t>
            </a:r>
            <a:endParaRPr lang="ru-RU" sz="3800" b="1" dirty="0"/>
          </a:p>
          <a:p>
            <a:r>
              <a:rPr lang="ru-RU" sz="3800" b="1" dirty="0"/>
              <a:t> </a:t>
            </a:r>
            <a:r>
              <a:rPr lang="en-US" sz="3800" b="1" dirty="0" err="1"/>
              <a:t>zä</a:t>
            </a:r>
            <a:r>
              <a:rPr lang="en-US" sz="3800" b="1" dirty="0"/>
              <a:t>_ _</a:t>
            </a:r>
            <a:r>
              <a:rPr lang="en-US" sz="3800" b="1" dirty="0" smtClean="0"/>
              <a:t>en</a:t>
            </a:r>
            <a:endParaRPr lang="ru-RU" sz="3800" b="1" dirty="0"/>
          </a:p>
          <a:p>
            <a:r>
              <a:rPr lang="ru-RU" sz="3800" b="1" dirty="0"/>
              <a:t> </a:t>
            </a:r>
            <a:r>
              <a:rPr lang="en-US" sz="3800" b="1" dirty="0"/>
              <a:t>die </a:t>
            </a:r>
            <a:r>
              <a:rPr lang="en-US" sz="3800" b="1" dirty="0" err="1"/>
              <a:t>Entst</a:t>
            </a:r>
            <a:r>
              <a:rPr lang="en-US" sz="3800" b="1" dirty="0"/>
              <a:t>_ _</a:t>
            </a:r>
            <a:r>
              <a:rPr lang="en-US" sz="3800" b="1" dirty="0" err="1" smtClean="0"/>
              <a:t>ung</a:t>
            </a:r>
            <a:r>
              <a:rPr lang="en-US" sz="3800" b="1" dirty="0" smtClean="0"/>
              <a:t> </a:t>
            </a:r>
            <a:endParaRPr lang="ru-RU" sz="3800" b="1" dirty="0"/>
          </a:p>
          <a:p>
            <a:r>
              <a:rPr lang="en-US" sz="3800" b="1" dirty="0" err="1"/>
              <a:t>erw</a:t>
            </a:r>
            <a:r>
              <a:rPr lang="en-US" sz="3800" b="1" dirty="0"/>
              <a:t>_ _ _en (</a:t>
            </a:r>
            <a:r>
              <a:rPr lang="ru-RU" sz="3800" b="1" dirty="0"/>
              <a:t>а</a:t>
            </a:r>
            <a:r>
              <a:rPr lang="en-US" sz="3800" b="1" dirty="0"/>
              <a:t>, o</a:t>
            </a:r>
            <a:r>
              <a:rPr lang="en-US" sz="3800" b="1" dirty="0" smtClean="0"/>
              <a:t>)</a:t>
            </a:r>
            <a:endParaRPr lang="ru-RU" sz="3800" b="1" dirty="0"/>
          </a:p>
          <a:p>
            <a:r>
              <a:rPr lang="ru-RU" sz="3800" b="1" dirty="0"/>
              <a:t> </a:t>
            </a:r>
            <a:r>
              <a:rPr lang="en-US" sz="3800" b="1" dirty="0" err="1"/>
              <a:t>nach</a:t>
            </a:r>
            <a:r>
              <a:rPr lang="en-US" sz="3800" b="1" dirty="0"/>
              <a:t>_ _</a:t>
            </a:r>
            <a:r>
              <a:rPr lang="en-US" sz="3800" b="1" dirty="0" smtClean="0"/>
              <a:t>men</a:t>
            </a:r>
            <a:endParaRPr lang="ru-RU" sz="3800" b="1" dirty="0"/>
          </a:p>
          <a:p>
            <a:r>
              <a:rPr lang="ru-RU" sz="3800" b="1" dirty="0"/>
              <a:t> </a:t>
            </a:r>
            <a:r>
              <a:rPr lang="en-US" sz="3800" b="1" dirty="0" err="1"/>
              <a:t>erz</a:t>
            </a:r>
            <a:r>
              <a:rPr lang="en-US" sz="3800" b="1" dirty="0"/>
              <a:t>_ _</a:t>
            </a:r>
            <a:r>
              <a:rPr lang="en-US" sz="3800" b="1" dirty="0" smtClean="0"/>
              <a:t>gen </a:t>
            </a:r>
            <a:endParaRPr lang="ru-RU" sz="3800" b="1" dirty="0"/>
          </a:p>
          <a:p>
            <a:r>
              <a:rPr lang="en-US" sz="3800" b="1" dirty="0"/>
              <a:t>die </a:t>
            </a:r>
            <a:r>
              <a:rPr lang="en-US" sz="3800" b="1" dirty="0" err="1"/>
              <a:t>Tasten</a:t>
            </a:r>
            <a:r>
              <a:rPr lang="en-US" sz="3800" b="1" dirty="0"/>
              <a:t>_ _ _ _</a:t>
            </a:r>
            <a:r>
              <a:rPr lang="en-US" sz="3800" b="1" dirty="0" err="1" smtClean="0"/>
              <a:t>rumente</a:t>
            </a:r>
            <a:endParaRPr lang="ru-RU" sz="3800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Lest die W</a:t>
            </a:r>
            <a:r>
              <a:rPr lang="ru-RU" b="1" dirty="0" err="1" smtClean="0">
                <a:solidFill>
                  <a:srgbClr val="7030A0"/>
                </a:solidFill>
              </a:rPr>
              <a:t>ö</a:t>
            </a:r>
            <a:r>
              <a:rPr lang="en-US" b="1" dirty="0" err="1" smtClean="0">
                <a:solidFill>
                  <a:srgbClr val="7030A0"/>
                </a:solidFill>
              </a:rPr>
              <a:t>rter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richtig</a:t>
            </a:r>
            <a:r>
              <a:rPr lang="ru-RU" b="1" dirty="0" smtClean="0">
                <a:solidFill>
                  <a:srgbClr val="7030A0"/>
                </a:solidFill>
              </a:rPr>
              <a:t>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 </a:t>
            </a:r>
            <a:r>
              <a:rPr lang="en-US" b="1" dirty="0" smtClean="0"/>
              <a:t>die S_ _</a:t>
            </a:r>
            <a:r>
              <a:rPr lang="en-US" b="1" dirty="0" err="1" smtClean="0"/>
              <a:t>teninstrumente</a:t>
            </a:r>
            <a:r>
              <a:rPr lang="en-US" b="1" dirty="0" smtClean="0"/>
              <a:t> </a:t>
            </a:r>
            <a:endParaRPr lang="ru-RU" b="1" dirty="0" smtClean="0"/>
          </a:p>
          <a:p>
            <a:r>
              <a:rPr lang="en-US" b="1" dirty="0" smtClean="0"/>
              <a:t>die Blas_ _</a:t>
            </a:r>
            <a:r>
              <a:rPr lang="en-US" b="1" dirty="0" err="1" smtClean="0"/>
              <a:t>strumente</a:t>
            </a:r>
            <a:endParaRPr lang="ru-RU" b="1" dirty="0" smtClean="0"/>
          </a:p>
          <a:p>
            <a:r>
              <a:rPr lang="ru-RU" b="1" dirty="0" smtClean="0"/>
              <a:t> </a:t>
            </a:r>
            <a:r>
              <a:rPr lang="en-US" b="1" dirty="0" smtClean="0"/>
              <a:t>die S_ _</a:t>
            </a:r>
            <a:r>
              <a:rPr lang="en-US" b="1" dirty="0" err="1" smtClean="0"/>
              <a:t>laginstr</a:t>
            </a:r>
            <a:r>
              <a:rPr lang="en-US" b="1" dirty="0" smtClean="0"/>
              <a:t>_ _</a:t>
            </a:r>
            <a:r>
              <a:rPr lang="en-US" b="1" dirty="0" err="1" smtClean="0"/>
              <a:t>ente</a:t>
            </a:r>
            <a:r>
              <a:rPr lang="en-US" b="1" dirty="0" smtClean="0"/>
              <a:t> </a:t>
            </a:r>
            <a:endParaRPr lang="ru-RU" b="1" dirty="0" smtClean="0"/>
          </a:p>
          <a:p>
            <a:r>
              <a:rPr lang="en-US" b="1" dirty="0" err="1" smtClean="0"/>
              <a:t>gei</a:t>
            </a:r>
            <a:r>
              <a:rPr lang="en-US" b="1" dirty="0" smtClean="0"/>
              <a:t>_ _lich, </a:t>
            </a:r>
            <a:r>
              <a:rPr lang="en-US" b="1" dirty="0" err="1" smtClean="0"/>
              <a:t>weltli</a:t>
            </a:r>
            <a:r>
              <a:rPr lang="en-US" b="1" dirty="0" smtClean="0"/>
              <a:t>_ _ </a:t>
            </a:r>
            <a:endParaRPr lang="ru-RU" b="1" dirty="0" smtClean="0"/>
          </a:p>
          <a:p>
            <a:r>
              <a:rPr lang="en-US" b="1" dirty="0" smtClean="0"/>
              <a:t>die </a:t>
            </a:r>
            <a:r>
              <a:rPr lang="en-US" b="1" dirty="0" err="1" smtClean="0"/>
              <a:t>Musi_richt_ng</a:t>
            </a:r>
            <a:r>
              <a:rPr lang="en-US" b="1" dirty="0" smtClean="0"/>
              <a:t> (-en)</a:t>
            </a:r>
            <a:endParaRPr lang="ru-RU" b="1" dirty="0" smtClean="0"/>
          </a:p>
          <a:p>
            <a:r>
              <a:rPr lang="ru-RU" b="1" dirty="0" smtClean="0"/>
              <a:t> </a:t>
            </a:r>
            <a:r>
              <a:rPr lang="en-US" b="1" dirty="0" smtClean="0"/>
              <a:t>beg_ _stern </a:t>
            </a:r>
            <a:endParaRPr lang="ru-RU" b="1" dirty="0" smtClean="0"/>
          </a:p>
          <a:p>
            <a:r>
              <a:rPr lang="en-US" b="1" dirty="0" err="1" smtClean="0"/>
              <a:t>ato_ale</a:t>
            </a:r>
            <a:r>
              <a:rPr lang="en-US" b="1" dirty="0" smtClean="0"/>
              <a:t> </a:t>
            </a:r>
            <a:r>
              <a:rPr lang="en-US" b="1" dirty="0" err="1" smtClean="0"/>
              <a:t>Mu_ik</a:t>
            </a:r>
            <a:r>
              <a:rPr lang="en-US" b="1" dirty="0" smtClean="0"/>
              <a:t> </a:t>
            </a:r>
            <a:endParaRPr lang="ru-RU" b="1" dirty="0" smtClean="0"/>
          </a:p>
          <a:p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Ge_ang</a:t>
            </a:r>
            <a:r>
              <a:rPr lang="en-US" b="1" dirty="0" smtClean="0"/>
              <a:t> </a:t>
            </a:r>
            <a:endParaRPr lang="ru-RU" b="1" dirty="0" smtClean="0"/>
          </a:p>
          <a:p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Kom_onist</a:t>
            </a:r>
            <a:r>
              <a:rPr lang="en-US" b="1" dirty="0" smtClean="0"/>
              <a:t> (-en)</a:t>
            </a:r>
            <a:endParaRPr lang="ru-RU" b="1" dirty="0" smtClean="0"/>
          </a:p>
          <a:p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Höh_unkt</a:t>
            </a:r>
            <a:r>
              <a:rPr lang="en-US" b="1" dirty="0" smtClean="0"/>
              <a:t> (-e) </a:t>
            </a:r>
            <a:endParaRPr lang="ru-RU" b="1" dirty="0" smtClean="0"/>
          </a:p>
          <a:p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Vert</a:t>
            </a:r>
            <a:r>
              <a:rPr lang="ru-RU" b="1" dirty="0" smtClean="0"/>
              <a:t>_</a:t>
            </a:r>
            <a:r>
              <a:rPr lang="en-US" b="1" dirty="0" smtClean="0"/>
              <a:t>et</a:t>
            </a:r>
            <a:r>
              <a:rPr lang="ru-RU" b="1" dirty="0" smtClean="0"/>
              <a:t>_</a:t>
            </a:r>
            <a:r>
              <a:rPr lang="en-US" b="1" dirty="0" smtClean="0"/>
              <a:t>r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en-US" sz="3600" b="1" dirty="0" err="1" smtClean="0">
                <a:solidFill>
                  <a:srgbClr val="7030A0"/>
                </a:solidFill>
              </a:rPr>
              <a:t>Welche</a:t>
            </a:r>
            <a:r>
              <a:rPr lang="en-US" sz="3600" b="1" dirty="0" smtClean="0">
                <a:solidFill>
                  <a:srgbClr val="7030A0"/>
                </a:solidFill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</a:rPr>
              <a:t>Antworten</a:t>
            </a:r>
            <a:r>
              <a:rPr lang="en-US" sz="3600" b="1" dirty="0" smtClean="0">
                <a:solidFill>
                  <a:srgbClr val="7030A0"/>
                </a:solidFill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</a:rPr>
              <a:t>entsprechen</a:t>
            </a:r>
            <a:r>
              <a:rPr lang="en-US" sz="3600" b="1" dirty="0" smtClean="0">
                <a:solidFill>
                  <a:srgbClr val="7030A0"/>
                </a:solidFill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</a:rPr>
              <a:t>mehr</a:t>
            </a:r>
            <a:r>
              <a:rPr lang="en-US" sz="3600" b="1" dirty="0" smtClean="0">
                <a:solidFill>
                  <a:srgbClr val="7030A0"/>
                </a:solidFill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</a:rPr>
              <a:t>dem</a:t>
            </a:r>
            <a:r>
              <a:rPr lang="en-US" sz="3600" b="1" dirty="0" smtClean="0">
                <a:solidFill>
                  <a:srgbClr val="7030A0"/>
                </a:solidFill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</a:rPr>
              <a:t>Inhalt</a:t>
            </a:r>
            <a:r>
              <a:rPr lang="en-US" sz="3600" b="1" dirty="0" smtClean="0">
                <a:solidFill>
                  <a:srgbClr val="7030A0"/>
                </a:solidFill>
              </a:rPr>
              <a:t> des </a:t>
            </a:r>
            <a:r>
              <a:rPr lang="en-US" sz="3600" b="1" dirty="0" err="1" smtClean="0">
                <a:solidFill>
                  <a:srgbClr val="7030A0"/>
                </a:solidFill>
              </a:rPr>
              <a:t>Textes</a:t>
            </a:r>
            <a:r>
              <a:rPr lang="en-US" sz="3600" b="1" dirty="0" smtClean="0">
                <a:solidFill>
                  <a:srgbClr val="7030A0"/>
                </a:solidFill>
              </a:rPr>
              <a:t>? </a:t>
            </a:r>
            <a:r>
              <a:rPr lang="ru-RU" sz="3600" b="1" dirty="0" smtClean="0">
                <a:solidFill>
                  <a:srgbClr val="7030A0"/>
                </a:solidFill>
              </a:rPr>
              <a:t>(</a:t>
            </a:r>
            <a:r>
              <a:rPr lang="en-US" sz="3600" b="1" dirty="0" smtClean="0">
                <a:solidFill>
                  <a:srgbClr val="7030A0"/>
                </a:solidFill>
              </a:rPr>
              <a:t>S.129 </a:t>
            </a:r>
            <a:r>
              <a:rPr lang="en-US" sz="3600" b="1" dirty="0">
                <a:solidFill>
                  <a:srgbClr val="7030A0"/>
                </a:solidFill>
              </a:rPr>
              <a:t>P</a:t>
            </a:r>
            <a:r>
              <a:rPr lang="en-US" sz="3600" b="1" dirty="0" smtClean="0">
                <a:solidFill>
                  <a:srgbClr val="7030A0"/>
                </a:solidFill>
              </a:rPr>
              <a:t>.I</a:t>
            </a:r>
            <a:r>
              <a:rPr lang="ru-RU" sz="3600" b="1" dirty="0" smtClean="0">
                <a:solidFill>
                  <a:srgbClr val="7030A0"/>
                </a:solidFill>
              </a:rPr>
              <a:t>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i="1" dirty="0" smtClean="0"/>
              <a:t>1.Was </a:t>
            </a:r>
            <a:r>
              <a:rPr lang="en-US" b="1" i="1" dirty="0"/>
              <a:t>war </a:t>
            </a:r>
            <a:r>
              <a:rPr lang="en-US" b="1" i="1" dirty="0" err="1"/>
              <a:t>wichtig</a:t>
            </a:r>
            <a:r>
              <a:rPr lang="en-US" b="1" i="1" dirty="0"/>
              <a:t> </a:t>
            </a:r>
            <a:r>
              <a:rPr lang="en-US" b="1" i="1" dirty="0" err="1"/>
              <a:t>für</a:t>
            </a:r>
            <a:r>
              <a:rPr lang="en-US" b="1" i="1" dirty="0"/>
              <a:t> die </a:t>
            </a:r>
            <a:r>
              <a:rPr lang="en-US" b="1" i="1" dirty="0" err="1"/>
              <a:t>Entstehung</a:t>
            </a:r>
            <a:r>
              <a:rPr lang="en-US" b="1" i="1" dirty="0"/>
              <a:t> </a:t>
            </a:r>
            <a:r>
              <a:rPr lang="en-US" b="1" i="1" dirty="0" err="1"/>
              <a:t>der</a:t>
            </a:r>
            <a:r>
              <a:rPr lang="en-US" b="1" i="1" dirty="0"/>
              <a:t> </a:t>
            </a:r>
            <a:r>
              <a:rPr lang="en-US" b="1" i="1" dirty="0" err="1"/>
              <a:t>Malerei</a:t>
            </a:r>
            <a:r>
              <a:rPr lang="en-US" b="1" i="1" dirty="0"/>
              <a:t> und </a:t>
            </a:r>
            <a:r>
              <a:rPr lang="en-US" b="1" i="1" dirty="0" err="1"/>
              <a:t>Plastik</a:t>
            </a:r>
            <a:r>
              <a:rPr lang="en-US" b="1" i="1" dirty="0"/>
              <a:t>?</a:t>
            </a:r>
            <a:endParaRPr lang="ru-RU" dirty="0"/>
          </a:p>
          <a:p>
            <a:r>
              <a:rPr lang="en-US" dirty="0"/>
              <a:t>a) </a:t>
            </a:r>
            <a:r>
              <a:rPr lang="en-US" dirty="0" err="1"/>
              <a:t>der</a:t>
            </a:r>
            <a:r>
              <a:rPr lang="en-US" dirty="0"/>
              <a:t> </a:t>
            </a:r>
            <a:r>
              <a:rPr lang="en-US" dirty="0" err="1"/>
              <a:t>Wunsch</a:t>
            </a:r>
            <a:r>
              <a:rPr lang="en-US" dirty="0"/>
              <a:t> </a:t>
            </a:r>
            <a:r>
              <a:rPr lang="en-US" dirty="0" err="1"/>
              <a:t>der</a:t>
            </a:r>
            <a:r>
              <a:rPr lang="en-US" dirty="0"/>
              <a:t> </a:t>
            </a:r>
            <a:r>
              <a:rPr lang="en-US" dirty="0" err="1"/>
              <a:t>Urmenschen</a:t>
            </a:r>
            <a:r>
              <a:rPr lang="en-US" dirty="0"/>
              <a:t> </a:t>
            </a:r>
            <a:r>
              <a:rPr lang="en-US" dirty="0" err="1"/>
              <a:t>ihre</a:t>
            </a:r>
            <a:r>
              <a:rPr lang="en-US" dirty="0"/>
              <a:t> </a:t>
            </a:r>
            <a:r>
              <a:rPr lang="en-US" dirty="0" err="1"/>
              <a:t>Höhlen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schmücken</a:t>
            </a:r>
            <a:r>
              <a:rPr lang="en-US" dirty="0"/>
              <a:t>	</a:t>
            </a:r>
            <a:endParaRPr lang="ru-RU" dirty="0"/>
          </a:p>
          <a:p>
            <a:r>
              <a:rPr lang="en-US" dirty="0"/>
              <a:t>b) </a:t>
            </a:r>
            <a:r>
              <a:rPr lang="en-US" dirty="0" err="1"/>
              <a:t>der</a:t>
            </a:r>
            <a:r>
              <a:rPr lang="en-US" dirty="0"/>
              <a:t> </a:t>
            </a:r>
            <a:r>
              <a:rPr lang="en-US" dirty="0" err="1"/>
              <a:t>Wunsch</a:t>
            </a:r>
            <a:r>
              <a:rPr lang="en-US" dirty="0"/>
              <a:t> </a:t>
            </a:r>
            <a:r>
              <a:rPr lang="en-US" dirty="0" err="1"/>
              <a:t>der</a:t>
            </a:r>
            <a:r>
              <a:rPr lang="en-US" dirty="0"/>
              <a:t> </a:t>
            </a:r>
            <a:r>
              <a:rPr lang="en-US" dirty="0" err="1"/>
              <a:t>Urmenschen</a:t>
            </a:r>
            <a:r>
              <a:rPr lang="en-US" dirty="0"/>
              <a:t> die </a:t>
            </a:r>
            <a:r>
              <a:rPr lang="en-US" dirty="0" err="1"/>
              <a:t>Tiere</a:t>
            </a:r>
            <a:r>
              <a:rPr lang="en-US" dirty="0"/>
              <a:t> </a:t>
            </a:r>
            <a:r>
              <a:rPr lang="en-US" dirty="0" err="1"/>
              <a:t>darzustellen</a:t>
            </a:r>
            <a:r>
              <a:rPr lang="en-US" dirty="0"/>
              <a:t> </a:t>
            </a:r>
            <a:endParaRPr lang="ru-RU" dirty="0"/>
          </a:p>
          <a:p>
            <a:r>
              <a:rPr lang="en-US" dirty="0"/>
              <a:t>c) </a:t>
            </a:r>
            <a:r>
              <a:rPr lang="en-US" dirty="0" err="1"/>
              <a:t>der</a:t>
            </a:r>
            <a:r>
              <a:rPr lang="en-US" dirty="0"/>
              <a:t> </a:t>
            </a:r>
            <a:r>
              <a:rPr lang="en-US" dirty="0" err="1"/>
              <a:t>Wunsch</a:t>
            </a:r>
            <a:r>
              <a:rPr lang="en-US" dirty="0"/>
              <a:t> </a:t>
            </a:r>
            <a:r>
              <a:rPr lang="en-US" dirty="0" err="1"/>
              <a:t>der</a:t>
            </a:r>
            <a:r>
              <a:rPr lang="en-US" dirty="0"/>
              <a:t> </a:t>
            </a:r>
            <a:r>
              <a:rPr lang="en-US" dirty="0" err="1"/>
              <a:t>Urmenschen</a:t>
            </a:r>
            <a:r>
              <a:rPr lang="en-US" dirty="0"/>
              <a:t> die </a:t>
            </a:r>
            <a:r>
              <a:rPr lang="en-US" dirty="0" err="1"/>
              <a:t>Dämonen</a:t>
            </a:r>
            <a:r>
              <a:rPr lang="en-US" dirty="0"/>
              <a:t>, die </a:t>
            </a:r>
            <a:r>
              <a:rPr lang="en-US" dirty="0" err="1"/>
              <a:t>sie</a:t>
            </a:r>
            <a:r>
              <a:rPr lang="en-US" dirty="0"/>
              <a:t> </a:t>
            </a:r>
            <a:r>
              <a:rPr lang="en-US" dirty="0" err="1"/>
              <a:t>umgaben</a:t>
            </a:r>
            <a:r>
              <a:rPr lang="en-US" dirty="0"/>
              <a:t>,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zähmen</a:t>
            </a:r>
            <a:endParaRPr lang="ru-RU" dirty="0"/>
          </a:p>
          <a:p>
            <a:r>
              <a:rPr lang="en-US" b="1" i="1" dirty="0"/>
              <a:t>2.Worauf </a:t>
            </a:r>
            <a:r>
              <a:rPr lang="en-US" b="1" i="1" dirty="0" err="1"/>
              <a:t>machten</a:t>
            </a:r>
            <a:r>
              <a:rPr lang="en-US" b="1" i="1" dirty="0"/>
              <a:t> die </a:t>
            </a:r>
            <a:r>
              <a:rPr lang="en-US" b="1" i="1" dirty="0" err="1"/>
              <a:t>Urmenschen</a:t>
            </a:r>
            <a:r>
              <a:rPr lang="en-US" b="1" i="1" dirty="0"/>
              <a:t> </a:t>
            </a:r>
            <a:r>
              <a:rPr lang="en-US" b="1" i="1" dirty="0" err="1"/>
              <a:t>ihre</a:t>
            </a:r>
            <a:r>
              <a:rPr lang="en-US" b="1" i="1" dirty="0"/>
              <a:t> </a:t>
            </a:r>
            <a:r>
              <a:rPr lang="en-US" b="1" i="1" dirty="0" err="1"/>
              <a:t>ersten</a:t>
            </a:r>
            <a:r>
              <a:rPr lang="en-US" b="1" i="1" dirty="0"/>
              <a:t> </a:t>
            </a:r>
            <a:r>
              <a:rPr lang="en-US" b="1" i="1" dirty="0" err="1"/>
              <a:t>Zeichnungen</a:t>
            </a:r>
            <a:r>
              <a:rPr lang="en-US" b="1" i="1" dirty="0"/>
              <a:t>?</a:t>
            </a:r>
            <a:endParaRPr lang="ru-RU" dirty="0"/>
          </a:p>
          <a:p>
            <a:r>
              <a:rPr lang="en-US" dirty="0"/>
              <a:t>a) an den </a:t>
            </a:r>
            <a:r>
              <a:rPr lang="en-US" dirty="0" err="1"/>
              <a:t>Steinwänden</a:t>
            </a:r>
            <a:r>
              <a:rPr lang="en-US" dirty="0"/>
              <a:t> </a:t>
            </a:r>
            <a:r>
              <a:rPr lang="en-US" dirty="0" err="1"/>
              <a:t>ihrer</a:t>
            </a:r>
            <a:r>
              <a:rPr lang="en-US" dirty="0"/>
              <a:t> </a:t>
            </a:r>
            <a:r>
              <a:rPr lang="en-US" dirty="0" err="1"/>
              <a:t>Höhlen</a:t>
            </a:r>
            <a:r>
              <a:rPr lang="en-US" dirty="0"/>
              <a:t>	</a:t>
            </a:r>
            <a:endParaRPr lang="ru-RU" dirty="0"/>
          </a:p>
          <a:p>
            <a:r>
              <a:rPr lang="en-US" dirty="0"/>
              <a:t>b) auf </a:t>
            </a:r>
            <a:r>
              <a:rPr lang="en-US" dirty="0" err="1"/>
              <a:t>Pergament</a:t>
            </a:r>
            <a:endParaRPr lang="ru-RU" dirty="0"/>
          </a:p>
          <a:p>
            <a:r>
              <a:rPr lang="en-US" dirty="0"/>
              <a:t>c)  auf </a:t>
            </a:r>
            <a:r>
              <a:rPr lang="en-US" dirty="0" err="1"/>
              <a:t>Holztafeln</a:t>
            </a:r>
            <a:endParaRPr lang="ru-RU" dirty="0"/>
          </a:p>
          <a:p>
            <a:r>
              <a:rPr lang="en-US" b="1" i="1" dirty="0"/>
              <a:t>3.Woraus </a:t>
            </a:r>
            <a:r>
              <a:rPr lang="en-US" b="1" i="1" dirty="0" err="1"/>
              <a:t>waren</a:t>
            </a:r>
            <a:r>
              <a:rPr lang="en-US" b="1" i="1" dirty="0"/>
              <a:t> die </a:t>
            </a:r>
            <a:r>
              <a:rPr lang="en-US" b="1" i="1" dirty="0" err="1"/>
              <a:t>ersten</a:t>
            </a:r>
            <a:r>
              <a:rPr lang="en-US" b="1" i="1" dirty="0"/>
              <a:t> </a:t>
            </a:r>
            <a:r>
              <a:rPr lang="en-US" b="1" i="1" dirty="0" err="1"/>
              <a:t>Plastiken</a:t>
            </a:r>
            <a:r>
              <a:rPr lang="en-US" b="1" i="1" dirty="0"/>
              <a:t>?</a:t>
            </a:r>
            <a:endParaRPr lang="ru-RU" dirty="0"/>
          </a:p>
          <a:p>
            <a:r>
              <a:rPr lang="en-US" dirty="0"/>
              <a:t>a)  </a:t>
            </a:r>
            <a:r>
              <a:rPr lang="en-US" dirty="0" err="1"/>
              <a:t>aus</a:t>
            </a:r>
            <a:r>
              <a:rPr lang="en-US" dirty="0"/>
              <a:t> Stein</a:t>
            </a:r>
            <a:endParaRPr lang="ru-RU" dirty="0"/>
          </a:p>
          <a:p>
            <a:r>
              <a:rPr lang="en-US" dirty="0"/>
              <a:t>b)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Lehm</a:t>
            </a:r>
            <a:r>
              <a:rPr lang="en-US" dirty="0"/>
              <a:t>	</a:t>
            </a:r>
            <a:endParaRPr lang="ru-RU" dirty="0"/>
          </a:p>
          <a:p>
            <a:r>
              <a:rPr lang="en-US" dirty="0"/>
              <a:t>c)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Marmor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107157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7030A0"/>
                </a:solidFill>
              </a:rPr>
              <a:t/>
            </a:r>
            <a:br>
              <a:rPr lang="ru-RU" sz="3100" b="1" dirty="0" smtClean="0">
                <a:solidFill>
                  <a:srgbClr val="7030A0"/>
                </a:solidFill>
              </a:rPr>
            </a:br>
            <a:r>
              <a:rPr lang="en-US" sz="3100" b="1" dirty="0" err="1" smtClean="0">
                <a:solidFill>
                  <a:srgbClr val="7030A0"/>
                </a:solidFill>
              </a:rPr>
              <a:t>Hier</a:t>
            </a:r>
            <a:r>
              <a:rPr lang="en-US" sz="3100" b="1" dirty="0" smtClean="0">
                <a:solidFill>
                  <a:srgbClr val="7030A0"/>
                </a:solidFill>
              </a:rPr>
              <a:t> </a:t>
            </a:r>
            <a:r>
              <a:rPr lang="en-US" sz="3100" b="1" dirty="0" err="1" smtClean="0">
                <a:solidFill>
                  <a:srgbClr val="7030A0"/>
                </a:solidFill>
              </a:rPr>
              <a:t>sind</a:t>
            </a:r>
            <a:r>
              <a:rPr lang="en-US" sz="3100" b="1" dirty="0" smtClean="0">
                <a:solidFill>
                  <a:srgbClr val="7030A0"/>
                </a:solidFill>
              </a:rPr>
              <a:t> die </a:t>
            </a:r>
            <a:r>
              <a:rPr lang="en-US" sz="3100" b="1" dirty="0" err="1" smtClean="0">
                <a:solidFill>
                  <a:srgbClr val="7030A0"/>
                </a:solidFill>
              </a:rPr>
              <a:t>Schlüsselwörter</a:t>
            </a:r>
            <a:r>
              <a:rPr lang="en-US" sz="3100" b="1" dirty="0" smtClean="0">
                <a:solidFill>
                  <a:srgbClr val="7030A0"/>
                </a:solidFill>
              </a:rPr>
              <a:t> </a:t>
            </a:r>
            <a:r>
              <a:rPr lang="en-US" sz="3100" b="1" dirty="0" err="1" smtClean="0">
                <a:solidFill>
                  <a:srgbClr val="7030A0"/>
                </a:solidFill>
              </a:rPr>
              <a:t>aus</a:t>
            </a:r>
            <a:r>
              <a:rPr lang="en-US" sz="3100" b="1" dirty="0" smtClean="0">
                <a:solidFill>
                  <a:srgbClr val="7030A0"/>
                </a:solidFill>
              </a:rPr>
              <a:t> </a:t>
            </a:r>
            <a:r>
              <a:rPr lang="en-US" sz="3100" b="1" dirty="0" err="1" smtClean="0">
                <a:solidFill>
                  <a:srgbClr val="7030A0"/>
                </a:solidFill>
              </a:rPr>
              <a:t>dem</a:t>
            </a:r>
            <a:r>
              <a:rPr lang="en-US" sz="3100" b="1" dirty="0" smtClean="0">
                <a:solidFill>
                  <a:srgbClr val="7030A0"/>
                </a:solidFill>
              </a:rPr>
              <a:t> </a:t>
            </a:r>
            <a:r>
              <a:rPr lang="en-US" sz="3100" b="1" dirty="0" err="1" smtClean="0">
                <a:solidFill>
                  <a:srgbClr val="7030A0"/>
                </a:solidFill>
              </a:rPr>
              <a:t>ersten</a:t>
            </a:r>
            <a:r>
              <a:rPr lang="en-US" sz="3100" b="1" dirty="0" smtClean="0">
                <a:solidFill>
                  <a:srgbClr val="7030A0"/>
                </a:solidFill>
              </a:rPr>
              <a:t> </a:t>
            </a:r>
            <a:r>
              <a:rPr lang="en-US" sz="3100" b="1" dirty="0" err="1" smtClean="0">
                <a:solidFill>
                  <a:srgbClr val="7030A0"/>
                </a:solidFill>
              </a:rPr>
              <a:t>Absatz</a:t>
            </a:r>
            <a:r>
              <a:rPr lang="en-US" sz="3100" b="1" dirty="0" smtClean="0">
                <a:solidFill>
                  <a:srgbClr val="7030A0"/>
                </a:solidFill>
              </a:rPr>
              <a:t>. </a:t>
            </a:r>
            <a:r>
              <a:rPr lang="en-US" sz="3100" b="1" dirty="0" err="1" smtClean="0">
                <a:solidFill>
                  <a:srgbClr val="7030A0"/>
                </a:solidFill>
              </a:rPr>
              <a:t>Übersetzt</a:t>
            </a:r>
            <a:r>
              <a:rPr lang="en-US" sz="3100" b="1" dirty="0" smtClean="0">
                <a:solidFill>
                  <a:srgbClr val="7030A0"/>
                </a:solidFill>
              </a:rPr>
              <a:t> </a:t>
            </a:r>
            <a:r>
              <a:rPr lang="en-US" sz="3100" b="1" dirty="0" err="1" smtClean="0">
                <a:solidFill>
                  <a:srgbClr val="7030A0"/>
                </a:solidFill>
              </a:rPr>
              <a:t>sie</a:t>
            </a:r>
            <a:r>
              <a:rPr lang="en-US" sz="3100" b="1" dirty="0" smtClean="0">
                <a:solidFill>
                  <a:srgbClr val="7030A0"/>
                </a:solidFill>
              </a:rPr>
              <a:t> </a:t>
            </a:r>
            <a:r>
              <a:rPr lang="en-US" sz="3100" b="1" dirty="0" err="1" smtClean="0">
                <a:solidFill>
                  <a:srgbClr val="7030A0"/>
                </a:solidFill>
              </a:rPr>
              <a:t>bitte</a:t>
            </a:r>
            <a:r>
              <a:rPr lang="en-US" sz="3100" b="1" dirty="0" smtClean="0">
                <a:solidFill>
                  <a:srgbClr val="7030A0"/>
                </a:solidFill>
              </a:rPr>
              <a:t>.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sz="3600" b="1" dirty="0" smtClean="0">
                <a:solidFill>
                  <a:srgbClr val="7030A0"/>
                </a:solidFill>
              </a:rPr>
              <a:t>S.129 P.II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die </a:t>
            </a:r>
            <a:r>
              <a:rPr lang="en-US" dirty="0" err="1"/>
              <a:t>ersten</a:t>
            </a:r>
            <a:r>
              <a:rPr lang="en-US" dirty="0"/>
              <a:t> </a:t>
            </a:r>
            <a:r>
              <a:rPr lang="en-US" dirty="0" err="1"/>
              <a:t>Menschen</a:t>
            </a:r>
            <a:r>
              <a:rPr lang="en-US" dirty="0"/>
              <a:t> — </a:t>
            </a:r>
            <a:endParaRPr lang="ru-RU" dirty="0"/>
          </a:p>
          <a:p>
            <a:r>
              <a:rPr lang="en-US" dirty="0"/>
              <a:t>in </a:t>
            </a:r>
            <a:r>
              <a:rPr lang="en-US" dirty="0" err="1"/>
              <a:t>Urwäldern</a:t>
            </a:r>
            <a:r>
              <a:rPr lang="en-US" dirty="0"/>
              <a:t> —</a:t>
            </a:r>
            <a:endParaRPr lang="ru-RU" dirty="0"/>
          </a:p>
          <a:p>
            <a:r>
              <a:rPr lang="en-US" dirty="0" err="1"/>
              <a:t>ernährten</a:t>
            </a:r>
            <a:r>
              <a:rPr lang="en-US" dirty="0"/>
              <a:t> </a:t>
            </a:r>
            <a:r>
              <a:rPr lang="en-US" dirty="0" err="1"/>
              <a:t>sich</a:t>
            </a:r>
            <a:r>
              <a:rPr lang="en-US" dirty="0"/>
              <a:t> von </a:t>
            </a:r>
            <a:r>
              <a:rPr lang="en-US" dirty="0" err="1"/>
              <a:t>Früchten</a:t>
            </a:r>
            <a:r>
              <a:rPr lang="en-US" dirty="0"/>
              <a:t> und </a:t>
            </a:r>
            <a:r>
              <a:rPr lang="en-US" dirty="0" err="1"/>
              <a:t>getöteten</a:t>
            </a:r>
            <a:r>
              <a:rPr lang="en-US" dirty="0"/>
              <a:t> </a:t>
            </a:r>
            <a:r>
              <a:rPr lang="en-US" dirty="0" err="1"/>
              <a:t>Tieren</a:t>
            </a:r>
            <a:r>
              <a:rPr lang="en-US" dirty="0"/>
              <a:t> — </a:t>
            </a:r>
            <a:endParaRPr lang="ru-RU" dirty="0"/>
          </a:p>
          <a:p>
            <a:r>
              <a:rPr lang="en-US" dirty="0" err="1"/>
              <a:t>überall</a:t>
            </a:r>
            <a:r>
              <a:rPr lang="en-US" dirty="0"/>
              <a:t> </a:t>
            </a:r>
            <a:r>
              <a:rPr lang="en-US" dirty="0" err="1"/>
              <a:t>große</a:t>
            </a:r>
            <a:r>
              <a:rPr lang="en-US" dirty="0"/>
              <a:t> </a:t>
            </a:r>
            <a:r>
              <a:rPr lang="en-US" dirty="0" err="1"/>
              <a:t>Gefahren</a:t>
            </a:r>
            <a:r>
              <a:rPr lang="en-US" dirty="0"/>
              <a:t> —</a:t>
            </a:r>
            <a:endParaRPr lang="ru-RU" dirty="0"/>
          </a:p>
          <a:p>
            <a:r>
              <a:rPr lang="en-US" dirty="0"/>
              <a:t> </a:t>
            </a:r>
            <a:r>
              <a:rPr lang="en-US" dirty="0" err="1"/>
              <a:t>sich</a:t>
            </a:r>
            <a:r>
              <a:rPr lang="en-US" dirty="0"/>
              <a:t> in </a:t>
            </a:r>
            <a:r>
              <a:rPr lang="en-US" dirty="0" err="1"/>
              <a:t>Höhlen</a:t>
            </a:r>
            <a:r>
              <a:rPr lang="en-US" dirty="0"/>
              <a:t> </a:t>
            </a:r>
            <a:r>
              <a:rPr lang="en-US" dirty="0" err="1"/>
              <a:t>verstecken</a:t>
            </a:r>
            <a:r>
              <a:rPr lang="en-US" dirty="0"/>
              <a:t> —</a:t>
            </a:r>
            <a:endParaRPr lang="ru-RU" dirty="0"/>
          </a:p>
          <a:p>
            <a:r>
              <a:rPr lang="en-US" dirty="0" err="1"/>
              <a:t>Tiere</a:t>
            </a:r>
            <a:r>
              <a:rPr lang="en-US" dirty="0"/>
              <a:t> — die </a:t>
            </a:r>
            <a:r>
              <a:rPr lang="en-US" dirty="0" err="1"/>
              <a:t>bösesten</a:t>
            </a:r>
            <a:r>
              <a:rPr lang="en-US" dirty="0"/>
              <a:t> </a:t>
            </a:r>
            <a:r>
              <a:rPr lang="en-US" dirty="0" err="1"/>
              <a:t>Feinde</a:t>
            </a:r>
            <a:r>
              <a:rPr lang="en-US" dirty="0"/>
              <a:t> —</a:t>
            </a:r>
            <a:endParaRPr lang="ru-RU" dirty="0"/>
          </a:p>
          <a:p>
            <a:pPr>
              <a:buNone/>
            </a:pPr>
            <a:r>
              <a:rPr lang="en-US" dirty="0"/>
              <a:t> </a:t>
            </a:r>
            <a:endParaRPr lang="ru-RU" dirty="0"/>
          </a:p>
          <a:p>
            <a:r>
              <a:rPr lang="en-US" b="1" dirty="0" err="1">
                <a:solidFill>
                  <a:srgbClr val="7030A0"/>
                </a:solidFill>
              </a:rPr>
              <a:t>Schreibt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Schlüsselwörter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aus</a:t>
            </a:r>
            <a:r>
              <a:rPr lang="en-US" b="1" dirty="0">
                <a:solidFill>
                  <a:srgbClr val="7030A0"/>
                </a:solidFill>
              </a:rPr>
              <a:t> den </a:t>
            </a:r>
            <a:r>
              <a:rPr lang="en-US" b="1" dirty="0" err="1">
                <a:solidFill>
                  <a:srgbClr val="7030A0"/>
                </a:solidFill>
              </a:rPr>
              <a:t>weiteren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Teilen</a:t>
            </a:r>
            <a:r>
              <a:rPr lang="en-US" b="1" dirty="0">
                <a:solidFill>
                  <a:srgbClr val="7030A0"/>
                </a:solidFill>
              </a:rPr>
              <a:t> des </a:t>
            </a:r>
            <a:r>
              <a:rPr lang="en-US" b="1" dirty="0" err="1">
                <a:solidFill>
                  <a:srgbClr val="7030A0"/>
                </a:solidFill>
              </a:rPr>
              <a:t>Textes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heraus</a:t>
            </a:r>
            <a:r>
              <a:rPr lang="en-US" b="1" dirty="0">
                <a:solidFill>
                  <a:srgbClr val="7030A0"/>
                </a:solidFill>
              </a:rPr>
              <a:t>.</a:t>
            </a:r>
            <a:endParaRPr lang="ru-RU" b="1" dirty="0">
              <a:solidFill>
                <a:srgbClr val="7030A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40237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solidFill>
                  <a:srgbClr val="7030A0"/>
                </a:solidFill>
              </a:rPr>
              <a:t>Was </a:t>
            </a:r>
            <a:r>
              <a:rPr lang="en-US" sz="6600" b="1" dirty="0" err="1">
                <a:solidFill>
                  <a:srgbClr val="7030A0"/>
                </a:solidFill>
              </a:rPr>
              <a:t>haben</a:t>
            </a:r>
            <a:r>
              <a:rPr lang="en-US" sz="6600" b="1" dirty="0">
                <a:solidFill>
                  <a:srgbClr val="7030A0"/>
                </a:solidFill>
              </a:rPr>
              <a:t> </a:t>
            </a:r>
            <a:r>
              <a:rPr lang="en-US" sz="6600" b="1" dirty="0" err="1">
                <a:solidFill>
                  <a:srgbClr val="7030A0"/>
                </a:solidFill>
              </a:rPr>
              <a:t>wir</a:t>
            </a:r>
            <a:r>
              <a:rPr lang="en-US" sz="6600" b="1" dirty="0">
                <a:solidFill>
                  <a:srgbClr val="7030A0"/>
                </a:solidFill>
              </a:rPr>
              <a:t> </a:t>
            </a:r>
            <a:r>
              <a:rPr lang="en-US" sz="6600" b="1" dirty="0" err="1">
                <a:solidFill>
                  <a:srgbClr val="7030A0"/>
                </a:solidFill>
              </a:rPr>
              <a:t>heute</a:t>
            </a:r>
            <a:r>
              <a:rPr lang="en-US" sz="6600" b="1" dirty="0">
                <a:solidFill>
                  <a:srgbClr val="7030A0"/>
                </a:solidFill>
              </a:rPr>
              <a:t> </a:t>
            </a:r>
            <a:r>
              <a:rPr lang="en-US" sz="6600" b="1" dirty="0" err="1">
                <a:solidFill>
                  <a:srgbClr val="7030A0"/>
                </a:solidFill>
              </a:rPr>
              <a:t>Neues</a:t>
            </a:r>
            <a:r>
              <a:rPr lang="en-US" sz="6600" b="1" dirty="0">
                <a:solidFill>
                  <a:srgbClr val="7030A0"/>
                </a:solidFill>
              </a:rPr>
              <a:t> </a:t>
            </a:r>
            <a:r>
              <a:rPr lang="en-US" sz="6600" b="1" dirty="0" err="1">
                <a:solidFill>
                  <a:srgbClr val="7030A0"/>
                </a:solidFill>
              </a:rPr>
              <a:t>erfahren</a:t>
            </a:r>
            <a:r>
              <a:rPr lang="en-US" sz="6600" b="1" dirty="0">
                <a:solidFill>
                  <a:srgbClr val="7030A0"/>
                </a:solidFill>
              </a:rPr>
              <a:t>?</a:t>
            </a:r>
            <a:endParaRPr lang="ru-RU" sz="6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172</Words>
  <Application>Microsoft Office PowerPoint</Application>
  <PresentationFormat>Экран (4:3)</PresentationFormat>
  <Paragraphs>50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Урок в 10 классе на тему «Kак возникло изобразительное искусство?» </vt:lpstr>
      <vt:lpstr>Знакомство учащихся с новой лексикой</vt:lpstr>
      <vt:lpstr>Lest die Wörter richtig! </vt:lpstr>
      <vt:lpstr>Lest die Wörter richtig!</vt:lpstr>
      <vt:lpstr>Welche Antworten entsprechen mehr dem Inhalt des Textes? (S.129 P.I) </vt:lpstr>
      <vt:lpstr> Hier sind die Schlüsselwörter aus dem ersten Absatz. Übersetzt sie bitte. S.129 P.II  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в 10 классе на тему «Kак возникло изобразительное искусство?»</dc:title>
  <dc:creator>1</dc:creator>
  <cp:lastModifiedBy>1</cp:lastModifiedBy>
  <cp:revision>3</cp:revision>
  <dcterms:created xsi:type="dcterms:W3CDTF">2017-02-02T07:25:04Z</dcterms:created>
  <dcterms:modified xsi:type="dcterms:W3CDTF">2017-02-02T07:49:13Z</dcterms:modified>
</cp:coreProperties>
</file>